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15"/>
  </p:notesMasterIdLst>
  <p:handoutMasterIdLst>
    <p:handoutMasterId r:id="rId16"/>
  </p:handoutMasterIdLst>
  <p:sldIdLst>
    <p:sldId id="1090" r:id="rId3"/>
    <p:sldId id="1100" r:id="rId4"/>
    <p:sldId id="1101" r:id="rId5"/>
    <p:sldId id="1104" r:id="rId6"/>
    <p:sldId id="1102" r:id="rId7"/>
    <p:sldId id="1103" r:id="rId8"/>
    <p:sldId id="1105" r:id="rId9"/>
    <p:sldId id="1099" r:id="rId10"/>
    <p:sldId id="1097" r:id="rId11"/>
    <p:sldId id="1098" r:id="rId12"/>
    <p:sldId id="1070" r:id="rId13"/>
    <p:sldId id="872" r:id="rId14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60" autoAdjust="0"/>
  </p:normalViewPr>
  <p:slideViewPr>
    <p:cSldViewPr>
      <p:cViewPr varScale="1">
        <p:scale>
          <a:sx n="109" d="100"/>
          <a:sy n="109" d="100"/>
        </p:scale>
        <p:origin x="165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05.08.2020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first one shows how many words of each category (top 10, top 100 and top 1000) appear in the text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second one illustrates the ratio between the probabilities of the top predicted word and the following word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third histogram displays the distribution over the entropies of the predictions. A low uncertainty means that the model was very confident of each prediction, whereas a high uncertainty implies low confidence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2711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9/09/contributing-data-to-deepfake-detection.html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analyticsvidhya.com/blog/2019/12/detect-fight-neural-fake-news-nl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1715-0209-4BDD-9FF7-9A1F252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Fighting Fake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BDE6A-EF1B-4E41-AA33-EEBF6063D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can be used to generate fake contents</a:t>
            </a:r>
          </a:p>
          <a:p>
            <a:pPr lvl="1"/>
            <a:r>
              <a:rPr lang="en-US" dirty="0"/>
              <a:t>Fake Image</a:t>
            </a:r>
          </a:p>
          <a:p>
            <a:pPr lvl="1"/>
            <a:r>
              <a:rPr lang="en-US" dirty="0"/>
              <a:t>Fake Audio</a:t>
            </a:r>
          </a:p>
          <a:p>
            <a:pPr lvl="1"/>
            <a:r>
              <a:rPr lang="en-US" dirty="0"/>
              <a:t>Fake Video</a:t>
            </a:r>
          </a:p>
          <a:p>
            <a:pPr lvl="1"/>
            <a:r>
              <a:rPr lang="en-US" dirty="0"/>
              <a:t>Fake News</a:t>
            </a:r>
          </a:p>
          <a:p>
            <a:r>
              <a:rPr lang="en-US" dirty="0"/>
              <a:t>Many are likely intended to be </a:t>
            </a:r>
            <a:r>
              <a:rPr lang="en-US" dirty="0">
                <a:solidFill>
                  <a:srgbClr val="00B050"/>
                </a:solidFill>
              </a:rPr>
              <a:t>humorous</a:t>
            </a:r>
            <a:r>
              <a:rPr lang="en-US" dirty="0"/>
              <a:t>, but some could be </a:t>
            </a:r>
            <a:r>
              <a:rPr lang="en-US" dirty="0">
                <a:solidFill>
                  <a:srgbClr val="FF0000"/>
                </a:solidFill>
              </a:rPr>
              <a:t>harmful</a:t>
            </a:r>
            <a:r>
              <a:rPr lang="en-US" dirty="0"/>
              <a:t> to individuals and community.</a:t>
            </a:r>
          </a:p>
          <a:p>
            <a:r>
              <a:rPr lang="en-US" dirty="0"/>
              <a:t>An Arm Race between Fake Content Generator and Detection</a:t>
            </a:r>
          </a:p>
          <a:p>
            <a:pPr lvl="1"/>
            <a:r>
              <a:rPr lang="en-US" dirty="0"/>
              <a:t>AI against AI</a:t>
            </a:r>
          </a:p>
        </p:txBody>
      </p:sp>
    </p:spTree>
    <p:extLst>
      <p:ext uri="{BB962C8B-B14F-4D97-AF65-F5344CB8AC3E}">
        <p14:creationId xmlns:p14="http://schemas.microsoft.com/office/powerpoint/2010/main" val="27850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6F30-BDF8-4BD8-A1F0-444E8E09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Defending Against </a:t>
            </a:r>
            <a:r>
              <a:rPr lang="en-US" dirty="0" err="1"/>
              <a:t>DeepFake</a:t>
            </a:r>
            <a:endParaRPr lang="en-US" dirty="0"/>
          </a:p>
        </p:txBody>
      </p:sp>
      <p:pic>
        <p:nvPicPr>
          <p:cNvPr id="18436" name="Picture 4" descr="Ethics in Generative AI : Detecting Fake Faces in Videos | by ...">
            <a:extLst>
              <a:ext uri="{FF2B5EF4-FFF2-40B4-BE49-F238E27FC236}">
                <a16:creationId xmlns:a16="http://schemas.microsoft.com/office/drawing/2014/main" id="{8AE46ECF-CBB5-404A-9CED-F676407C3B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09498"/>
            <a:ext cx="4809855" cy="270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CB948-80AF-4FB3-90E5-19212FB5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4027799"/>
            <a:ext cx="8229600" cy="39086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Combining Object Identification and </a:t>
            </a:r>
            <a:r>
              <a:rPr lang="en-US" dirty="0" err="1"/>
              <a:t>DeepFake</a:t>
            </a:r>
            <a:r>
              <a:rPr lang="en-US" dirty="0"/>
              <a:t> Detection 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F16A6D0F-B372-47C3-BAE6-E81DC78E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4" y="4418667"/>
            <a:ext cx="9142488" cy="16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62FCF6-057F-48AE-ABD4-F63D84F0C0B2}"/>
              </a:ext>
            </a:extLst>
          </p:cNvPr>
          <p:cNvSpPr/>
          <p:nvPr/>
        </p:nvSpPr>
        <p:spPr>
          <a:xfrm>
            <a:off x="107504" y="6307342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OpenFace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2.0: Facial Behavior Analysis Toolkit</a:t>
            </a:r>
          </a:p>
        </p:txBody>
      </p:sp>
    </p:spTree>
    <p:extLst>
      <p:ext uri="{BB962C8B-B14F-4D97-AF65-F5344CB8AC3E}">
        <p14:creationId xmlns:p14="http://schemas.microsoft.com/office/powerpoint/2010/main" val="195714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126F-52F0-45EE-A65B-BE752592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Contributing Data to </a:t>
            </a:r>
            <a:r>
              <a:rPr lang="en-US" dirty="0" err="1"/>
              <a:t>DeepFake</a:t>
            </a:r>
            <a:r>
              <a:rPr lang="en-US" dirty="0"/>
              <a:t> Detection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225F-44E9-4477-B783-C3945DC8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696914" cy="4525963"/>
          </a:xfrm>
        </p:spPr>
        <p:txBody>
          <a:bodyPr/>
          <a:lstStyle/>
          <a:p>
            <a:r>
              <a:rPr lang="en-US" dirty="0" err="1"/>
              <a:t>DeepFake</a:t>
            </a:r>
            <a:r>
              <a:rPr lang="en-US" dirty="0"/>
              <a:t> Detection Research </a:t>
            </a:r>
          </a:p>
          <a:p>
            <a:pPr lvl="1"/>
            <a:r>
              <a:rPr lang="en-US" dirty="0"/>
              <a:t>An global effort against potential </a:t>
            </a:r>
            <a:r>
              <a:rPr lang="en-US" dirty="0" err="1"/>
              <a:t>DeepFake</a:t>
            </a:r>
            <a:r>
              <a:rPr lang="en-US" dirty="0"/>
              <a:t> abuse and harm</a:t>
            </a:r>
          </a:p>
        </p:txBody>
      </p:sp>
      <p:pic>
        <p:nvPicPr>
          <p:cNvPr id="12290" name="Picture 2" descr="https://1.bp.blogspot.com/-6jWeTYXkOHs/XYo57-mHEdI/AAAAAAAAEq8/5Gn-0CTQSycnPrZVwlStVs5l4mxYcVUhQCLcBGAsYHQ/s640/new_gif2.gif">
            <a:extLst>
              <a:ext uri="{FF2B5EF4-FFF2-40B4-BE49-F238E27FC236}">
                <a16:creationId xmlns:a16="http://schemas.microsoft.com/office/drawing/2014/main" id="{AB7D7B21-1BD0-41CD-AC1B-3D5F619027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31" y="1783667"/>
            <a:ext cx="3696914" cy="415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412D5A-6057-439F-8C42-3FCCB1E368E6}"/>
              </a:ext>
            </a:extLst>
          </p:cNvPr>
          <p:cNvSpPr/>
          <p:nvPr/>
        </p:nvSpPr>
        <p:spPr>
          <a:xfrm>
            <a:off x="457200" y="6211841"/>
            <a:ext cx="77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https://ai.googleblog.com/2019/09/contributing-data-to-deepfake-detection.html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5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and AI</a:t>
            </a:r>
          </a:p>
          <a:p>
            <a:pPr lvl="1"/>
            <a:r>
              <a:rPr lang="en-US" dirty="0"/>
              <a:t>Tremendous innovation in technology</a:t>
            </a:r>
          </a:p>
          <a:p>
            <a:pPr lvl="1"/>
            <a:r>
              <a:rPr lang="en-US" dirty="0"/>
              <a:t>Revolutionary breakthroughs in many applications</a:t>
            </a:r>
          </a:p>
          <a:p>
            <a:pPr lvl="1"/>
            <a:r>
              <a:rPr lang="en-US" dirty="0"/>
              <a:t>But, have potential risks and pitfalls at the same time</a:t>
            </a:r>
          </a:p>
          <a:p>
            <a:r>
              <a:rPr lang="en-US" dirty="0"/>
              <a:t>It is important to understand</a:t>
            </a:r>
          </a:p>
          <a:p>
            <a:pPr lvl="1"/>
            <a:r>
              <a:rPr lang="en-US" dirty="0"/>
              <a:t>How to best harness big data</a:t>
            </a:r>
          </a:p>
          <a:p>
            <a:pPr lvl="1"/>
            <a:r>
              <a:rPr lang="en-US" dirty="0"/>
              <a:t>How AI models work (and do not work)</a:t>
            </a:r>
          </a:p>
          <a:p>
            <a:pPr lvl="1"/>
            <a:r>
              <a:rPr lang="en-US" dirty="0"/>
              <a:t>The hidden risks behind big data </a:t>
            </a:r>
            <a:r>
              <a:rPr lang="en-US"/>
              <a:t>and AI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9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F08E-9E5C-4EC4-952D-4FD6ECE3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Defending Against Fake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13E71-EEC1-4142-9141-948D6A9FE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Fact-Checking</a:t>
            </a:r>
          </a:p>
          <a:p>
            <a:pPr lvl="1"/>
            <a:r>
              <a:rPr lang="en-US" dirty="0"/>
              <a:t>Against the truths we know</a:t>
            </a:r>
          </a:p>
        </p:txBody>
      </p:sp>
      <p:pic>
        <p:nvPicPr>
          <p:cNvPr id="19458" name="Picture 2" descr="neural fake news">
            <a:extLst>
              <a:ext uri="{FF2B5EF4-FFF2-40B4-BE49-F238E27FC236}">
                <a16:creationId xmlns:a16="http://schemas.microsoft.com/office/drawing/2014/main" id="{B04271B4-60EA-41B4-9336-12F1EA5B6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41" y="377047"/>
            <a:ext cx="4577929" cy="61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61F270-497C-4A9E-B7DB-7271554335D2}"/>
              </a:ext>
            </a:extLst>
          </p:cNvPr>
          <p:cNvSpPr/>
          <p:nvPr/>
        </p:nvSpPr>
        <p:spPr>
          <a:xfrm>
            <a:off x="0" y="61863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cap="all" dirty="0">
                <a:solidFill>
                  <a:schemeClr val="bg1">
                    <a:lumMod val="75000"/>
                  </a:schemeClr>
                </a:solidFill>
                <a:latin typeface="poppins"/>
              </a:rPr>
              <a:t>MOHD SANAD ZAKI RIZVI,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oppins"/>
              </a:rPr>
              <a:t>An Exhaustive Guide to Detecting and Fighting Neural Fake News using NLP, 2019.</a:t>
            </a:r>
          </a:p>
        </p:txBody>
      </p:sp>
    </p:spTree>
    <p:extLst>
      <p:ext uri="{BB962C8B-B14F-4D97-AF65-F5344CB8AC3E}">
        <p14:creationId xmlns:p14="http://schemas.microsoft.com/office/powerpoint/2010/main" val="185689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87BD-2F19-43E4-835E-3A8C2EBA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Defending Against Fake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3C956-834A-4237-8B61-A8E28DC0F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561133"/>
            <a:ext cx="4042792" cy="4525963"/>
          </a:xfrm>
        </p:spPr>
        <p:txBody>
          <a:bodyPr/>
          <a:lstStyle/>
          <a:p>
            <a:r>
              <a:rPr lang="en-US" dirty="0"/>
              <a:t>Statistical Analysis</a:t>
            </a:r>
          </a:p>
          <a:p>
            <a:pPr lvl="1"/>
            <a:r>
              <a:rPr lang="en-US" dirty="0"/>
              <a:t>Assumption</a:t>
            </a:r>
          </a:p>
          <a:p>
            <a:pPr lvl="2"/>
            <a:r>
              <a:rPr lang="en-US" dirty="0"/>
              <a:t>The words that a language model generates directly come from the probability distribution that it learned from the training data itself</a:t>
            </a:r>
          </a:p>
          <a:p>
            <a:pPr lvl="1"/>
            <a:r>
              <a:rPr lang="en-US" dirty="0"/>
              <a:t>Cross-check whether a word in a given text follows this distribution</a:t>
            </a:r>
          </a:p>
        </p:txBody>
      </p:sp>
      <p:pic>
        <p:nvPicPr>
          <p:cNvPr id="20484" name="Picture 4" descr="neural fake news">
            <a:extLst>
              <a:ext uri="{FF2B5EF4-FFF2-40B4-BE49-F238E27FC236}">
                <a16:creationId xmlns:a16="http://schemas.microsoft.com/office/drawing/2014/main" id="{06577279-E60A-4725-9335-8FCD8E3FB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05" y="1772816"/>
            <a:ext cx="4829099" cy="410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F0DA16-2A91-4F7B-A1C7-C38A48D48E87}"/>
              </a:ext>
            </a:extLst>
          </p:cNvPr>
          <p:cNvSpPr/>
          <p:nvPr/>
        </p:nvSpPr>
        <p:spPr>
          <a:xfrm>
            <a:off x="0" y="61863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cap="all" dirty="0">
                <a:solidFill>
                  <a:schemeClr val="bg1">
                    <a:lumMod val="75000"/>
                  </a:schemeClr>
                </a:solidFill>
                <a:latin typeface="poppins"/>
              </a:rPr>
              <a:t>MOHD SANAD ZAKI RIZVI,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oppins"/>
              </a:rPr>
              <a:t>An Exhaustive Guide to Detecting and Fighting Neural Fake News using NLP, 2019.</a:t>
            </a:r>
          </a:p>
        </p:txBody>
      </p:sp>
    </p:spTree>
    <p:extLst>
      <p:ext uri="{BB962C8B-B14F-4D97-AF65-F5344CB8AC3E}">
        <p14:creationId xmlns:p14="http://schemas.microsoft.com/office/powerpoint/2010/main" val="358232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EC9E-668D-4CDF-9774-990DFFD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GLTR (Giant Language model Test Room)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1B2DE7-0A30-46C7-9F8F-6E377E341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1239650"/>
            <a:ext cx="7128792" cy="72697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2380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onaco"/>
              </a:rPr>
              <a:t>How much wood would a woodchuck chuck if a woodchuck could chuck wood?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507" name="Picture 3" descr="GLTR fake news">
            <a:extLst>
              <a:ext uri="{FF2B5EF4-FFF2-40B4-BE49-F238E27FC236}">
                <a16:creationId xmlns:a16="http://schemas.microsoft.com/office/drawing/2014/main" id="{2596BD49-475A-4AEA-B4BD-98F879153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44" y="2033299"/>
            <a:ext cx="7345256" cy="40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1A205F-78C2-4699-84A7-A72AAE979163}"/>
              </a:ext>
            </a:extLst>
          </p:cNvPr>
          <p:cNvSpPr/>
          <p:nvPr/>
        </p:nvSpPr>
        <p:spPr>
          <a:xfrm>
            <a:off x="0" y="6475511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https://www.analyticsvidhya.com/blog/2019/12/detect-fight-neural-fake-news-nlp/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51075-B3BA-4EB3-B6CC-7DF0B82265EA}"/>
              </a:ext>
            </a:extLst>
          </p:cNvPr>
          <p:cNvSpPr txBox="1"/>
          <p:nvPr/>
        </p:nvSpPr>
        <p:spPr>
          <a:xfrm>
            <a:off x="442282" y="1433858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5BB30-1091-492E-8696-4C9D3CF6B315}"/>
              </a:ext>
            </a:extLst>
          </p:cNvPr>
          <p:cNvSpPr txBox="1"/>
          <p:nvPr/>
        </p:nvSpPr>
        <p:spPr>
          <a:xfrm>
            <a:off x="442282" y="206084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77CA4-1B56-4634-A29A-1C6814C506B5}"/>
              </a:ext>
            </a:extLst>
          </p:cNvPr>
          <p:cNvSpPr txBox="1"/>
          <p:nvPr/>
        </p:nvSpPr>
        <p:spPr>
          <a:xfrm>
            <a:off x="2699792" y="2437028"/>
            <a:ext cx="507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Green: top-10, Yellow: top-100, Red: top-1000</a:t>
            </a:r>
          </a:p>
        </p:txBody>
      </p:sp>
      <p:pic>
        <p:nvPicPr>
          <p:cNvPr id="21511" name="Picture 7" descr="GLTR histograms">
            <a:extLst>
              <a:ext uri="{FF2B5EF4-FFF2-40B4-BE49-F238E27FC236}">
                <a16:creationId xmlns:a16="http://schemas.microsoft.com/office/drawing/2014/main" id="{10E946FB-6B5D-46F5-8F47-E28A078A9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05" y="2775582"/>
            <a:ext cx="70294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30A8B-92D2-49E8-9D69-78250745A426}"/>
              </a:ext>
            </a:extLst>
          </p:cNvPr>
          <p:cNvSpPr txBox="1"/>
          <p:nvPr/>
        </p:nvSpPr>
        <p:spPr>
          <a:xfrm>
            <a:off x="439076" y="3429000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Aggregation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12AAD-1075-4DF1-8A0E-553FF027A1DA}"/>
              </a:ext>
            </a:extLst>
          </p:cNvPr>
          <p:cNvSpPr txBox="1"/>
          <p:nvPr/>
        </p:nvSpPr>
        <p:spPr>
          <a:xfrm>
            <a:off x="1907704" y="4876235"/>
            <a:ext cx="7109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 uncertainty: Model has low confidence of each prediction </a:t>
            </a:r>
            <a:r>
              <a:rPr lang="en-US" sz="1400" dirty="0">
                <a:solidFill>
                  <a:srgbClr val="00B050"/>
                </a:solidFill>
              </a:rPr>
              <a:t>(real)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70C64-E7E8-44E8-98A9-C7A667AB9EA9}"/>
              </a:ext>
            </a:extLst>
          </p:cNvPr>
          <p:cNvSpPr txBox="1"/>
          <p:nvPr/>
        </p:nvSpPr>
        <p:spPr>
          <a:xfrm>
            <a:off x="1907704" y="5246315"/>
            <a:ext cx="7184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Low uncertainty: Model has high confidence of each prediction </a:t>
            </a:r>
            <a:r>
              <a:rPr lang="en-US" sz="1400" dirty="0">
                <a:solidFill>
                  <a:srgbClr val="FF0000"/>
                </a:solidFill>
              </a:rPr>
              <a:t>(fake)</a:t>
            </a:r>
          </a:p>
        </p:txBody>
      </p:sp>
    </p:spTree>
    <p:extLst>
      <p:ext uri="{BB962C8B-B14F-4D97-AF65-F5344CB8AC3E}">
        <p14:creationId xmlns:p14="http://schemas.microsoft.com/office/powerpoint/2010/main" val="34744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7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A16B-EE3B-4708-B8A9-7E907E4B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Defending Against Fake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B75A-3BDC-4D7A-82E6-D80B923E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525963"/>
          </a:xfrm>
        </p:spPr>
        <p:txBody>
          <a:bodyPr/>
          <a:lstStyle/>
          <a:p>
            <a:r>
              <a:rPr lang="en-US" dirty="0"/>
              <a:t>Use an AI model</a:t>
            </a:r>
          </a:p>
          <a:p>
            <a:pPr lvl="1"/>
            <a:r>
              <a:rPr lang="en-US" dirty="0"/>
              <a:t>Train an AI model to predict whether a piece of text is fake news or not</a:t>
            </a:r>
          </a:p>
          <a:p>
            <a:r>
              <a:rPr lang="en-US" dirty="0"/>
              <a:t>State-of-the-Art Models</a:t>
            </a:r>
          </a:p>
          <a:p>
            <a:pPr lvl="1"/>
            <a:r>
              <a:rPr lang="en-US" dirty="0"/>
              <a:t>GPT-2 Detector Model</a:t>
            </a:r>
          </a:p>
          <a:p>
            <a:pPr lvl="2"/>
            <a:r>
              <a:rPr lang="en-US" dirty="0"/>
              <a:t>Trained as a classification problem</a:t>
            </a:r>
          </a:p>
          <a:p>
            <a:pPr lvl="1"/>
            <a:r>
              <a:rPr lang="en-US" dirty="0"/>
              <a:t>Grover (</a:t>
            </a:r>
            <a:r>
              <a:rPr lang="en-US" dirty="0" err="1"/>
              <a:t>AllenNLP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Trained as an adversarial model</a:t>
            </a:r>
          </a:p>
          <a:p>
            <a:pPr lvl="1"/>
            <a:endParaRPr lang="en-US" dirty="0"/>
          </a:p>
        </p:txBody>
      </p:sp>
      <p:pic>
        <p:nvPicPr>
          <p:cNvPr id="22530" name="Picture 2" descr="grover fake news">
            <a:extLst>
              <a:ext uri="{FF2B5EF4-FFF2-40B4-BE49-F238E27FC236}">
                <a16:creationId xmlns:a16="http://schemas.microsoft.com/office/drawing/2014/main" id="{8485154E-4D3D-49D8-91DD-6D29BDF6B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466" y="4149080"/>
            <a:ext cx="74961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974C13-D4B9-44E4-8C70-5D47040B91E4}"/>
              </a:ext>
            </a:extLst>
          </p:cNvPr>
          <p:cNvSpPr/>
          <p:nvPr/>
        </p:nvSpPr>
        <p:spPr>
          <a:xfrm>
            <a:off x="0" y="61863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cap="all" dirty="0">
                <a:solidFill>
                  <a:schemeClr val="bg1">
                    <a:lumMod val="75000"/>
                  </a:schemeClr>
                </a:solidFill>
                <a:latin typeface="poppins"/>
              </a:rPr>
              <a:t>MOHD SANAD ZAKI RIZVI,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oppins"/>
              </a:rPr>
              <a:t>An Exhaustive Guide to Detecting and Fighting Neural Fake News using NLP, 2019.</a:t>
            </a:r>
          </a:p>
        </p:txBody>
      </p:sp>
    </p:spTree>
    <p:extLst>
      <p:ext uri="{BB962C8B-B14F-4D97-AF65-F5344CB8AC3E}">
        <p14:creationId xmlns:p14="http://schemas.microsoft.com/office/powerpoint/2010/main" val="330305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0328-CCFB-4AD0-9574-757DAF83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GPT-2 for Detecting Fake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850FC-8E3A-4446-8F73-A6126818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GPT-2 Detector</a:t>
            </a:r>
          </a:p>
          <a:p>
            <a:pPr marL="0" indent="0">
              <a:buNone/>
            </a:pPr>
            <a:r>
              <a:rPr lang="en-US" dirty="0"/>
              <a:t>python -m </a:t>
            </a:r>
            <a:r>
              <a:rPr lang="en-US" dirty="0" err="1"/>
              <a:t>detector.server</a:t>
            </a:r>
            <a:r>
              <a:rPr lang="en-US" dirty="0"/>
              <a:t> detector-base.pt --port 8000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A1374-1702-4B70-94E8-D82D75FF9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780928"/>
            <a:ext cx="4283968" cy="2779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79EBC-076A-4E17-B1D8-FFB5E8CC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6" y="2780929"/>
            <a:ext cx="4166066" cy="2863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661D3-7541-4E11-A517-07600A815B47}"/>
              </a:ext>
            </a:extLst>
          </p:cNvPr>
          <p:cNvSpPr/>
          <p:nvPr/>
        </p:nvSpPr>
        <p:spPr>
          <a:xfrm>
            <a:off x="5580112" y="5631056"/>
            <a:ext cx="230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notrealnews.net</a:t>
            </a:r>
          </a:p>
        </p:txBody>
      </p:sp>
    </p:spTree>
    <p:extLst>
      <p:ext uri="{BB962C8B-B14F-4D97-AF65-F5344CB8AC3E}">
        <p14:creationId xmlns:p14="http://schemas.microsoft.com/office/powerpoint/2010/main" val="123436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cdn.analyticsvidhya.com/wp-content/uploads/2019/12/Screenshot-2019-12-13-at-9.12.47-AM.png">
            <a:extLst>
              <a:ext uri="{FF2B5EF4-FFF2-40B4-BE49-F238E27FC236}">
                <a16:creationId xmlns:a16="http://schemas.microsoft.com/office/drawing/2014/main" id="{CAD4DABD-7A71-4B4C-8B84-256CD4E6A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221087"/>
            <a:ext cx="5260214" cy="1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640DD-C54B-4A5A-900E-E56979A2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Existing Fake News Detection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4AE4D-CFEA-4BD8-BE93-FE065F9EC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71" y="1340768"/>
            <a:ext cx="8229600" cy="4525963"/>
          </a:xfrm>
        </p:spPr>
        <p:txBody>
          <a:bodyPr/>
          <a:lstStyle/>
          <a:p>
            <a:r>
              <a:rPr lang="en-US" dirty="0"/>
              <a:t>Just finding whether a piece of text is “machine-generated” or not is not enough</a:t>
            </a:r>
          </a:p>
          <a:p>
            <a:pPr lvl="1"/>
            <a:r>
              <a:rPr lang="en-US" dirty="0"/>
              <a:t>Machine Assistant Tools are popularly used</a:t>
            </a:r>
          </a:p>
          <a:p>
            <a:pPr lvl="2"/>
            <a:r>
              <a:rPr lang="en-US" dirty="0"/>
              <a:t>Auto-completion</a:t>
            </a:r>
          </a:p>
          <a:p>
            <a:pPr lvl="2"/>
            <a:r>
              <a:rPr lang="en-US" dirty="0"/>
              <a:t>Text summary</a:t>
            </a:r>
          </a:p>
          <a:p>
            <a:pPr lvl="2"/>
            <a:r>
              <a:rPr lang="en-US" dirty="0"/>
              <a:t>Grammarly</a:t>
            </a:r>
          </a:p>
          <a:p>
            <a:pPr lvl="1"/>
            <a:r>
              <a:rPr lang="en-US" dirty="0"/>
              <a:t>Attacker can slightly modify or corrupt human-written text</a:t>
            </a:r>
          </a:p>
          <a:p>
            <a:r>
              <a:rPr lang="en-US" dirty="0"/>
              <a:t>Future Research Directions</a:t>
            </a:r>
          </a:p>
          <a:p>
            <a:pPr lvl="1"/>
            <a:r>
              <a:rPr lang="en-US" dirty="0"/>
              <a:t>Building a fact-checking datasets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AI models for fact checking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153456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836C-42C7-4300-96BA-FC656EC3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9A1C0-4EC5-4B94-AB98-36F577BBA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" y="1730060"/>
            <a:ext cx="4499991" cy="3419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C6472-F526-4214-8855-E0A986CCA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31284"/>
            <a:ext cx="4392488" cy="3419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26132-3DEB-4F40-B887-51BB20DCB63D}"/>
              </a:ext>
            </a:extLst>
          </p:cNvPr>
          <p:cNvSpPr/>
          <p:nvPr/>
        </p:nvSpPr>
        <p:spPr>
          <a:xfrm>
            <a:off x="354869" y="5445224"/>
            <a:ext cx="8075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0070C0"/>
                </a:solidFill>
              </a:rPr>
              <a:t>DeepFake</a:t>
            </a:r>
            <a:r>
              <a:rPr lang="en-US" b="0" dirty="0"/>
              <a:t>: Replace a person in an existing image or video with someone else's likeness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88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3FB8-A6C8-440F-ACB9-5296FF03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Defending Against </a:t>
            </a:r>
            <a:r>
              <a:rPr lang="en-US" dirty="0" err="1"/>
              <a:t>DeepFake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F84B1-7934-49A8-96D3-49A69AB01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56" y="1268760"/>
            <a:ext cx="8229600" cy="4525963"/>
          </a:xfrm>
        </p:spPr>
        <p:txBody>
          <a:bodyPr/>
          <a:lstStyle/>
          <a:p>
            <a:r>
              <a:rPr lang="en-US" dirty="0"/>
              <a:t>Finding Flaws</a:t>
            </a:r>
          </a:p>
          <a:p>
            <a:pPr lvl="1"/>
            <a:r>
              <a:rPr lang="en-US" dirty="0"/>
              <a:t>Mismatches in particular frames</a:t>
            </a:r>
          </a:p>
          <a:p>
            <a:pPr lvl="1"/>
            <a:r>
              <a:rPr lang="en-US" dirty="0"/>
              <a:t>Inconsistent lighting conditions or distance to the camera</a:t>
            </a:r>
          </a:p>
          <a:p>
            <a:pPr lvl="1"/>
            <a:r>
              <a:rPr lang="en-US" dirty="0"/>
              <a:t>Severe transformation</a:t>
            </a:r>
          </a:p>
        </p:txBody>
      </p:sp>
      <p:pic>
        <p:nvPicPr>
          <p:cNvPr id="15362" name="Picture 2" descr="https://images.theconversation.com/files/281049/original/file-20190624-97808-m1y1l4.jpg?ixlib=rb-1.1.0&amp;q=45&amp;auto=format&amp;w=754&amp;fit=clip">
            <a:extLst>
              <a:ext uri="{FF2B5EF4-FFF2-40B4-BE49-F238E27FC236}">
                <a16:creationId xmlns:a16="http://schemas.microsoft.com/office/drawing/2014/main" id="{34BF6892-F562-4A2B-BB9A-DB382CE2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00" y="2636911"/>
            <a:ext cx="5809520" cy="318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1BAB1E-22E5-4BB5-A855-18166C9394C5}"/>
              </a:ext>
            </a:extLst>
          </p:cNvPr>
          <p:cNvSpPr txBox="1"/>
          <p:nvPr/>
        </p:nvSpPr>
        <p:spPr>
          <a:xfrm>
            <a:off x="421959" y="5765422"/>
            <a:ext cx="871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/>
              <a:t>Nicolas Cage’s face on Elon Musk’s head. The face does not line up with the head correctly.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948A8-4104-4499-89E6-EF6E8AC2AEE2}"/>
              </a:ext>
            </a:extLst>
          </p:cNvPr>
          <p:cNvSpPr/>
          <p:nvPr/>
        </p:nvSpPr>
        <p:spPr>
          <a:xfrm>
            <a:off x="179512" y="6216493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Xin Yang, 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  <a:latin typeface="Lucida Grande"/>
              </a:rPr>
              <a:t>Yuezun</a:t>
            </a:r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 Li, 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  <a:latin typeface="Lucida Grande"/>
              </a:rPr>
              <a:t>Siwei</a:t>
            </a:r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 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  <a:latin typeface="Lucida Grande"/>
              </a:rPr>
              <a:t>Lyu</a:t>
            </a:r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, Exposing Deep Fakes Using Inconsistent Head Poses, arXiv:1811.00661, 2018.</a:t>
            </a:r>
          </a:p>
        </p:txBody>
      </p:sp>
    </p:spTree>
    <p:extLst>
      <p:ext uri="{BB962C8B-B14F-4D97-AF65-F5344CB8AC3E}">
        <p14:creationId xmlns:p14="http://schemas.microsoft.com/office/powerpoint/2010/main" val="1604421993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53966</TotalTime>
  <Words>598</Words>
  <Application>Microsoft Office PowerPoint</Application>
  <PresentationFormat>On-screen Show (4:3)</PresentationFormat>
  <Paragraphs>84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 Unicode MS</vt:lpstr>
      <vt:lpstr>Lucida Grande</vt:lpstr>
      <vt:lpstr>Monaco</vt:lpstr>
      <vt:lpstr>poppins</vt:lpstr>
      <vt:lpstr>Arial</vt:lpstr>
      <vt:lpstr>Calibri</vt:lpstr>
      <vt:lpstr>Helvetica</vt:lpstr>
      <vt:lpstr>Times New Roman</vt:lpstr>
      <vt:lpstr>Verdana</vt:lpstr>
      <vt:lpstr>Wingdings</vt:lpstr>
      <vt:lpstr>17_habv</vt:lpstr>
      <vt:lpstr>Benutzerdefiniertes Design</vt:lpstr>
      <vt:lpstr>Pitfall 4: Fighting Fake Contents</vt:lpstr>
      <vt:lpstr>Defending Against Fake News</vt:lpstr>
      <vt:lpstr>Defending Against Fake News</vt:lpstr>
      <vt:lpstr>GLTR (Giant Language model Test Room) </vt:lpstr>
      <vt:lpstr>Defending Against Fake News</vt:lpstr>
      <vt:lpstr>Demo: GPT-2 for Detecting Fake News</vt:lpstr>
      <vt:lpstr>Limitations of Existing Fake News Detection Techniques</vt:lpstr>
      <vt:lpstr>DeepFake</vt:lpstr>
      <vt:lpstr>Defending Against DeepFake</vt:lpstr>
      <vt:lpstr>Defending Against DeepFake</vt:lpstr>
      <vt:lpstr>Contributing Data to DeepFake Detection Research</vt:lpstr>
      <vt:lpstr>Summary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Yaohang Li</cp:lastModifiedBy>
  <cp:revision>1743</cp:revision>
  <cp:lastPrinted>2012-01-06T11:37:45Z</cp:lastPrinted>
  <dcterms:created xsi:type="dcterms:W3CDTF">2006-04-22T09:23:14Z</dcterms:created>
  <dcterms:modified xsi:type="dcterms:W3CDTF">2020-08-05T17:08:48Z</dcterms:modified>
</cp:coreProperties>
</file>